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1622" y="-4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04725" y="246200"/>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ts val="1100"/>
              <a:buFont typeface="Arial"/>
              <a:buNone/>
            </a:pPr>
            <a:r>
              <a:rPr lang="en" sz="1600" b="1"/>
              <a:t>New York City TLC Project Preliminary Data Summary</a:t>
            </a:r>
            <a:endParaRPr sz="1900"/>
          </a:p>
        </p:txBody>
      </p:sp>
      <p:sp>
        <p:nvSpPr>
          <p:cNvPr id="155" name="Google Shape;155;p8"/>
          <p:cNvSpPr txBox="1">
            <a:spLocks noGrp="1"/>
          </p:cNvSpPr>
          <p:nvPr>
            <p:ph type="subTitle" idx="1"/>
          </p:nvPr>
        </p:nvSpPr>
        <p:spPr>
          <a:xfrm>
            <a:off x="1941150" y="677675"/>
            <a:ext cx="38901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b="1"/>
              <a:t>Executive summary report</a:t>
            </a:r>
            <a:endParaRPr b="1"/>
          </a:p>
          <a:p>
            <a:pPr marL="0" lvl="0" indent="0" algn="ctr" rtl="0">
              <a:spcBef>
                <a:spcPts val="0"/>
              </a:spcBef>
              <a:spcAft>
                <a:spcPts val="0"/>
              </a:spcAft>
              <a:buClr>
                <a:schemeClr val="dk1"/>
              </a:buClr>
              <a:buSzPts val="1100"/>
              <a:buFont typeface="Arial"/>
              <a:buNone/>
            </a:pPr>
            <a:r>
              <a:rPr lang="en"/>
              <a:t>Commission Prepared by </a:t>
            </a:r>
            <a:r>
              <a:rPr lang="en" b="1"/>
              <a:t>Automatidata</a:t>
            </a:r>
            <a:endParaRPr b="1"/>
          </a:p>
        </p:txBody>
      </p:sp>
      <p:sp>
        <p:nvSpPr>
          <p:cNvPr id="157" name="Google Shape;157;p8"/>
          <p:cNvSpPr txBox="1"/>
          <p:nvPr/>
        </p:nvSpPr>
        <p:spPr>
          <a:xfrm>
            <a:off x="432000" y="2019013"/>
            <a:ext cx="6908400" cy="120927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350"/>
              </a:spcAft>
              <a:buNone/>
            </a:pPr>
            <a:r>
              <a:rPr lang="en" sz="1100" dirty="0">
                <a:solidFill>
                  <a:schemeClr val="dk1"/>
                </a:solidFill>
                <a:latin typeface="Google Sans"/>
                <a:ea typeface="Google Sans"/>
                <a:cs typeface="Google Sans"/>
                <a:sym typeface="Google Sans"/>
              </a:rPr>
              <a:t>The NYC Taxi &amp; Limousine Commission has contracted with Automatidata to build a regression model that predicts taxi cab fares. In this part of the project, the Automatidata data team performed a exploratory data analysis (‘EDA’) and visualizations of the data supplied by the NYC Taxi and Limousine Commission in order to inform the team of data conclusions, and ensure the information provided is suitable for generating clear and meaningful insights.</a:t>
            </a:r>
            <a:endParaRPr sz="1100" dirty="0">
              <a:solidFill>
                <a:schemeClr val="dk1"/>
              </a:solidFill>
              <a:latin typeface="Google Sans"/>
              <a:ea typeface="Google Sans"/>
              <a:cs typeface="Google Sans"/>
              <a:sym typeface="Google Sans"/>
            </a:endParaRPr>
          </a:p>
        </p:txBody>
      </p:sp>
      <p:sp>
        <p:nvSpPr>
          <p:cNvPr id="158" name="Google Shape;158;p8"/>
          <p:cNvSpPr txBox="1"/>
          <p:nvPr/>
        </p:nvSpPr>
        <p:spPr>
          <a:xfrm>
            <a:off x="3701450" y="3674475"/>
            <a:ext cx="3639000" cy="946383"/>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There are no missing values in the data.  However, fares were paid for trip with duration</a:t>
            </a:r>
            <a:r>
              <a:rPr lang="en" sz="1100" dirty="0">
                <a:solidFill>
                  <a:schemeClr val="dk1"/>
                </a:solidFill>
                <a:latin typeface="Google Sans"/>
                <a:ea typeface="Google Sans"/>
                <a:cs typeface="Google Sans"/>
                <a:sym typeface="Google Sans"/>
              </a:rPr>
              <a:t> 0 miles.  </a:t>
            </a:r>
            <a:endParaRPr sz="1100" dirty="0">
              <a:solidFill>
                <a:schemeClr val="dk1"/>
              </a:solidFill>
              <a:latin typeface="Google Sans"/>
              <a:ea typeface="Google Sans"/>
              <a:cs typeface="Google Sans"/>
              <a:sym typeface="Google Sans"/>
            </a:endParaRPr>
          </a:p>
        </p:txBody>
      </p:sp>
      <p:sp>
        <p:nvSpPr>
          <p:cNvPr id="159" name="Google Shape;159;p8"/>
          <p:cNvSpPr txBox="1">
            <a:spLocks noGrp="1"/>
          </p:cNvSpPr>
          <p:nvPr>
            <p:ph type="body" idx="3"/>
          </p:nvPr>
        </p:nvSpPr>
        <p:spPr>
          <a:xfrm>
            <a:off x="438151" y="3762950"/>
            <a:ext cx="3407700" cy="2370000"/>
          </a:xfrm>
          <a:prstGeom prst="rect">
            <a:avLst/>
          </a:prstGeom>
        </p:spPr>
        <p:txBody>
          <a:bodyPr spcFirstLastPara="1" wrap="square" lIns="57150" tIns="91425" rIns="91425" bIns="91425" anchor="t" anchorCtr="0">
            <a:noAutofit/>
          </a:bodyPr>
          <a:lstStyle/>
          <a:p>
            <a:pPr marL="457200" lvl="0" indent="-298450" algn="l" rtl="0">
              <a:lnSpc>
                <a:spcPct val="115000"/>
              </a:lnSpc>
              <a:spcBef>
                <a:spcPts val="0"/>
              </a:spcBef>
              <a:spcAft>
                <a:spcPts val="0"/>
              </a:spcAft>
              <a:buClr>
                <a:schemeClr val="dk1"/>
              </a:buClr>
              <a:buSzPts val="1100"/>
              <a:buFont typeface="Google Sans"/>
              <a:buChar char="●"/>
            </a:pPr>
            <a:r>
              <a:rPr lang="en" sz="1100" dirty="0">
                <a:solidFill>
                  <a:schemeClr val="dk1"/>
                </a:solidFill>
              </a:rPr>
              <a:t>EDA on the dataset to find any unusual values and initial conclusions.</a:t>
            </a:r>
            <a:endParaRPr sz="1100" dirty="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dirty="0">
                <a:solidFill>
                  <a:schemeClr val="dk1"/>
                </a:solidFill>
              </a:rPr>
              <a:t>Considered which variables are most useful to build predictive models (in this case: total_amount and trip_distance, which work together to depict a taxi cab ride).</a:t>
            </a:r>
            <a:endParaRPr sz="1100" dirty="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dirty="0">
                <a:solidFill>
                  <a:schemeClr val="dk1"/>
                </a:solidFill>
              </a:rPr>
              <a:t>Examined which components of the provided data will provide relevant insights.</a:t>
            </a:r>
            <a:endParaRPr sz="1100" dirty="0">
              <a:solidFill>
                <a:schemeClr val="dk1"/>
              </a:solidFill>
            </a:endParaRPr>
          </a:p>
          <a:p>
            <a:pPr marL="457200" lvl="0" indent="-298450" algn="l" rtl="0">
              <a:lnSpc>
                <a:spcPct val="115000"/>
              </a:lnSpc>
              <a:spcBef>
                <a:spcPts val="1000"/>
              </a:spcBef>
              <a:spcAft>
                <a:spcPts val="1000"/>
              </a:spcAft>
              <a:buClr>
                <a:schemeClr val="dk1"/>
              </a:buClr>
              <a:buSzPts val="1100"/>
              <a:buFont typeface="Google Sans"/>
              <a:buChar char="●"/>
            </a:pPr>
            <a:r>
              <a:rPr lang="en" sz="1100" dirty="0">
                <a:solidFill>
                  <a:schemeClr val="dk1"/>
                </a:solidFill>
              </a:rPr>
              <a:t>Built visualizations on trip distance, day/month revenue, rides by count.</a:t>
            </a:r>
            <a:endParaRPr sz="1100" dirty="0">
              <a:solidFill>
                <a:schemeClr val="dk1"/>
              </a:solidFill>
            </a:endParaRPr>
          </a:p>
        </p:txBody>
      </p:sp>
      <p:sp>
        <p:nvSpPr>
          <p:cNvPr id="160" name="Google Shape;160;p8"/>
          <p:cNvSpPr txBox="1">
            <a:spLocks noGrp="1"/>
          </p:cNvSpPr>
          <p:nvPr>
            <p:ph type="body" idx="4"/>
          </p:nvPr>
        </p:nvSpPr>
        <p:spPr>
          <a:xfrm>
            <a:off x="438150" y="7050750"/>
            <a:ext cx="3407700" cy="2255400"/>
          </a:xfrm>
          <a:prstGeom prst="rect">
            <a:avLst/>
          </a:prstGeom>
        </p:spPr>
        <p:txBody>
          <a:bodyPr spcFirstLastPara="1" wrap="square" lIns="57150" tIns="91425" rIns="91425" bIns="91425" anchor="t" anchorCtr="0">
            <a:normAutofit/>
          </a:bodyPr>
          <a:lstStyle/>
          <a:p>
            <a:pPr marL="457200" lvl="0" indent="-298450" algn="l" rtl="0">
              <a:lnSpc>
                <a:spcPct val="135714"/>
              </a:lnSpc>
              <a:spcBef>
                <a:spcPts val="0"/>
              </a:spcBef>
              <a:spcAft>
                <a:spcPts val="0"/>
              </a:spcAft>
              <a:buClr>
                <a:schemeClr val="dk1"/>
              </a:buClr>
              <a:buSzPts val="1100"/>
              <a:buFont typeface="Google Sans"/>
              <a:buAutoNum type="arabicPeriod"/>
            </a:pPr>
            <a:r>
              <a:rPr lang="en" sz="1100" dirty="0">
                <a:solidFill>
                  <a:schemeClr val="dk1"/>
                </a:solidFill>
              </a:rPr>
              <a:t>Perform data cleaning on outliers that likely  impact a future model.</a:t>
            </a:r>
          </a:p>
          <a:p>
            <a:pPr marL="457200" lvl="0" indent="-298450" algn="l" rtl="0">
              <a:lnSpc>
                <a:spcPct val="135714"/>
              </a:lnSpc>
              <a:spcBef>
                <a:spcPts val="0"/>
              </a:spcBef>
              <a:spcAft>
                <a:spcPts val="0"/>
              </a:spcAft>
              <a:buClr>
                <a:schemeClr val="dk1"/>
              </a:buClr>
              <a:buSzPts val="1100"/>
              <a:buFont typeface="Google Sans"/>
              <a:buAutoNum type="arabicPeriod"/>
            </a:pPr>
            <a:r>
              <a:rPr lang="en" sz="1100" dirty="0">
                <a:solidFill>
                  <a:schemeClr val="dk1"/>
                </a:solidFill>
              </a:rPr>
              <a:t>Decision on identified outliers</a:t>
            </a:r>
            <a:endParaRPr sz="1100" dirty="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dirty="0">
                <a:solidFill>
                  <a:schemeClr val="dk1"/>
                </a:solidFill>
              </a:rPr>
              <a:t>Create and run a regression model.</a:t>
            </a:r>
            <a:endParaRPr sz="1100" dirty="0">
              <a:solidFill>
                <a:schemeClr val="dk1"/>
              </a:solidFill>
            </a:endParaRPr>
          </a:p>
          <a:p>
            <a:pPr marL="0" lvl="0" indent="0" algn="l" rtl="0">
              <a:spcBef>
                <a:spcPts val="0"/>
              </a:spcBef>
              <a:spcAft>
                <a:spcPts val="1200"/>
              </a:spcAft>
              <a:buNone/>
            </a:pPr>
            <a:endParaRPr dirty="0"/>
          </a:p>
        </p:txBody>
      </p:sp>
      <p:pic>
        <p:nvPicPr>
          <p:cNvPr id="3" name="Picture 2">
            <a:extLst>
              <a:ext uri="{FF2B5EF4-FFF2-40B4-BE49-F238E27FC236}">
                <a16:creationId xmlns:a16="http://schemas.microsoft.com/office/drawing/2014/main" id="{7B7AF1ED-1BF3-40CF-8D42-98FF39CA365D}"/>
              </a:ext>
            </a:extLst>
          </p:cNvPr>
          <p:cNvPicPr>
            <a:picLocks noChangeAspect="1"/>
          </p:cNvPicPr>
          <p:nvPr/>
        </p:nvPicPr>
        <p:blipFill>
          <a:blip r:embed="rId3"/>
          <a:stretch>
            <a:fillRect/>
          </a:stretch>
        </p:blipFill>
        <p:spPr>
          <a:xfrm>
            <a:off x="4013734" y="4561665"/>
            <a:ext cx="3294082" cy="2370000"/>
          </a:xfrm>
          <a:prstGeom prst="rect">
            <a:avLst/>
          </a:prstGeom>
        </p:spPr>
      </p:pic>
      <p:sp>
        <p:nvSpPr>
          <p:cNvPr id="14" name="Google Shape;158;p8">
            <a:extLst>
              <a:ext uri="{FF2B5EF4-FFF2-40B4-BE49-F238E27FC236}">
                <a16:creationId xmlns:a16="http://schemas.microsoft.com/office/drawing/2014/main" id="{07F1ECEC-F1E3-4FFC-9D2B-56AD1D6DCB48}"/>
              </a:ext>
            </a:extLst>
          </p:cNvPr>
          <p:cNvSpPr txBox="1"/>
          <p:nvPr/>
        </p:nvSpPr>
        <p:spPr>
          <a:xfrm>
            <a:off x="3841275" y="7050750"/>
            <a:ext cx="3639000" cy="2469877"/>
          </a:xfrm>
          <a:prstGeom prst="rect">
            <a:avLst/>
          </a:prstGeom>
          <a:noFill/>
          <a:ln>
            <a:noFill/>
          </a:ln>
        </p:spPr>
        <p:txBody>
          <a:bodyPr spcFirstLastPara="1" wrap="square" lIns="91425" tIns="91425" rIns="91425" bIns="91425" anchor="t" anchorCtr="0">
            <a:spAutoFit/>
          </a:bodyPr>
          <a:lstStyle/>
          <a:p>
            <a:pPr marL="457200" indent="-298450">
              <a:lnSpc>
                <a:spcPct val="150000"/>
              </a:lnSpc>
              <a:buClr>
                <a:schemeClr val="dk1"/>
              </a:buClr>
              <a:buSzPts val="1100"/>
              <a:buFont typeface="Google Sans"/>
              <a:buChar char="●"/>
            </a:pPr>
            <a:r>
              <a:rPr lang="en-US" sz="1100" dirty="0">
                <a:solidFill>
                  <a:schemeClr val="dk1"/>
                </a:solidFill>
                <a:latin typeface="Google Sans"/>
                <a:ea typeface="Google Sans"/>
                <a:cs typeface="Google Sans"/>
              </a:rPr>
              <a:t>The majority of trips are in the 1-3 miles range.  Most total amounts paid for fares fall in the $5-$20 range.  Tips are in the $0-$3 range.</a:t>
            </a:r>
          </a:p>
          <a:p>
            <a:pPr marL="457200" indent="-298450">
              <a:lnSpc>
                <a:spcPct val="150000"/>
              </a:lnSpc>
              <a:buClr>
                <a:schemeClr val="dk1"/>
              </a:buClr>
              <a:buSzPts val="1100"/>
              <a:buFont typeface="Google Sans"/>
              <a:buChar char="●"/>
            </a:pPr>
            <a:r>
              <a:rPr lang="en-US" sz="1100" dirty="0">
                <a:solidFill>
                  <a:schemeClr val="dk1"/>
                </a:solidFill>
                <a:latin typeface="Google Sans"/>
                <a:ea typeface="Google Sans"/>
                <a:cs typeface="Google Sans"/>
              </a:rPr>
              <a:t>Thursday had the highest gross revenue of all days, and Sunday and Monday had the least</a:t>
            </a:r>
          </a:p>
          <a:p>
            <a:pPr marL="457200" indent="-298450">
              <a:lnSpc>
                <a:spcPct val="150000"/>
              </a:lnSpc>
              <a:buClr>
                <a:schemeClr val="dk1"/>
              </a:buClr>
              <a:buSzPts val="1100"/>
              <a:buFont typeface="Google Sans"/>
              <a:buChar char="●"/>
            </a:pPr>
            <a:r>
              <a:rPr lang="en-US" sz="1100" dirty="0">
                <a:solidFill>
                  <a:schemeClr val="dk1"/>
                </a:solidFill>
                <a:latin typeface="Google Sans"/>
                <a:ea typeface="Google Sans"/>
                <a:cs typeface="Google Sans"/>
              </a:rPr>
              <a:t>Monthly revenue generally follows the pattern of monthly rides, with noticeable dips in the summer months of July, August, and September, and also one in February.</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293</Words>
  <Application>Microsoft Office PowerPoint</Application>
  <PresentationFormat>Custom</PresentationFormat>
  <Paragraphs>15</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vt:lpstr>
      <vt:lpstr>PT Sans Narrow</vt:lpstr>
      <vt:lpstr>Roboto</vt:lpstr>
      <vt:lpstr>Google Sans SemiBold</vt:lpstr>
      <vt:lpstr>Arial</vt:lpstr>
      <vt:lpstr>Google Sans</vt:lpstr>
      <vt:lpstr>Work Sans</vt:lpstr>
      <vt:lpstr>Simple Light</vt:lpstr>
      <vt:lpstr>New York City TLC Project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City TLC Project Preliminary Data Summary</dc:title>
  <cp:lastModifiedBy>Pablo Bustamante</cp:lastModifiedBy>
  <cp:revision>3</cp:revision>
  <dcterms:modified xsi:type="dcterms:W3CDTF">2024-01-18T21:22:57Z</dcterms:modified>
</cp:coreProperties>
</file>